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39"/>
  </p:notesMasterIdLst>
  <p:sldIdLst>
    <p:sldId id="256" r:id="rId2"/>
    <p:sldId id="295" r:id="rId3"/>
    <p:sldId id="300" r:id="rId4"/>
    <p:sldId id="324" r:id="rId5"/>
    <p:sldId id="327" r:id="rId6"/>
    <p:sldId id="329" r:id="rId7"/>
    <p:sldId id="335" r:id="rId8"/>
    <p:sldId id="334" r:id="rId9"/>
    <p:sldId id="333" r:id="rId10"/>
    <p:sldId id="345" r:id="rId11"/>
    <p:sldId id="346" r:id="rId12"/>
    <p:sldId id="336" r:id="rId13"/>
    <p:sldId id="358" r:id="rId14"/>
    <p:sldId id="338" r:id="rId15"/>
    <p:sldId id="337" r:id="rId16"/>
    <p:sldId id="339" r:id="rId17"/>
    <p:sldId id="340" r:id="rId18"/>
    <p:sldId id="341" r:id="rId19"/>
    <p:sldId id="342" r:id="rId20"/>
    <p:sldId id="343" r:id="rId21"/>
    <p:sldId id="344" r:id="rId22"/>
    <p:sldId id="347" r:id="rId23"/>
    <p:sldId id="348" r:id="rId24"/>
    <p:sldId id="325" r:id="rId25"/>
    <p:sldId id="332" r:id="rId26"/>
    <p:sldId id="349" r:id="rId27"/>
    <p:sldId id="357" r:id="rId28"/>
    <p:sldId id="351" r:id="rId29"/>
    <p:sldId id="350" r:id="rId30"/>
    <p:sldId id="330" r:id="rId31"/>
    <p:sldId id="331" r:id="rId32"/>
    <p:sldId id="352" r:id="rId33"/>
    <p:sldId id="323" r:id="rId34"/>
    <p:sldId id="353" r:id="rId35"/>
    <p:sldId id="354" r:id="rId36"/>
    <p:sldId id="355" r:id="rId37"/>
    <p:sldId id="356" r:id="rId38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5" autoAdjust="0"/>
    <p:restoredTop sz="94551" autoAdjust="0"/>
  </p:normalViewPr>
  <p:slideViewPr>
    <p:cSldViewPr>
      <p:cViewPr varScale="1">
        <p:scale>
          <a:sx n="92" d="100"/>
          <a:sy n="92" d="100"/>
        </p:scale>
        <p:origin x="1984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resources/cheatsheets/" TargetMode="Externa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/>
              <a:t>Spatial environmental data analysis with </a:t>
            </a:r>
            <a:r>
              <a:rPr lang="en-GB" sz="3200" dirty="0" smtClean="0"/>
              <a:t>R</a:t>
            </a:r>
            <a:br>
              <a:rPr lang="en-GB" sz="3200" dirty="0" smtClean="0"/>
            </a:br>
            <a:r>
              <a:rPr lang="en-GB" sz="3200" dirty="0" smtClean="0"/>
              <a:t>GEO 503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3531" y="1114425"/>
            <a:ext cx="9369425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3236" y="6448425"/>
            <a:ext cx="41709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More with </a:t>
            </a:r>
            <a:r>
              <a:rPr 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dplyr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later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2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44780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Matrixes (matrices)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586" y="1419225"/>
            <a:ext cx="96329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Basic </a:t>
            </a:r>
            <a:r>
              <a:rPr lang="en-US" dirty="0"/>
              <a:t>indexing operators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3531" y="1263943"/>
            <a:ext cx="9448800" cy="5794082"/>
          </a:xfrm>
        </p:spPr>
        <p:txBody>
          <a:bodyPr>
            <a:normAutofit lnSpcReduction="10000"/>
          </a:bodyPr>
          <a:lstStyle/>
          <a:p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pt-BR" sz="2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pt-BR" sz="2600" b="1" dirty="0" err="1" smtClean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6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]] </a:t>
            </a:r>
            <a:r>
              <a:rPr lang="pt-BR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pt-BR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pt-BR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pt-BR" sz="2600" b="1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]]</a:t>
            </a:r>
            <a:r>
              <a:rPr lang="pt-BR" sz="26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x$a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6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26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$"a</a:t>
            </a:r>
            <a:r>
              <a:rPr lang="en-US" sz="26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35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V</a:t>
            </a:r>
            <a:r>
              <a:rPr lang="en-US" dirty="0" smtClean="0"/>
              <a:t>ectors </a:t>
            </a:r>
            <a:r>
              <a:rPr lang="en-US" dirty="0"/>
              <a:t>and </a:t>
            </a:r>
            <a:r>
              <a:rPr lang="en-US" dirty="0" smtClean="0"/>
              <a:t>matrices: use [ rarely used</a:t>
            </a:r>
          </a:p>
          <a:p>
            <a:pPr lvl="1"/>
            <a:r>
              <a:rPr lang="en-US" dirty="0" smtClean="0"/>
              <a:t>[[drops </a:t>
            </a:r>
            <a:r>
              <a:rPr lang="en-US" dirty="0"/>
              <a:t>any names or </a:t>
            </a:r>
            <a:r>
              <a:rPr lang="en-US" dirty="0" err="1"/>
              <a:t>dimnames</a:t>
            </a:r>
            <a:r>
              <a:rPr lang="en-US" dirty="0"/>
              <a:t> </a:t>
            </a:r>
            <a:r>
              <a:rPr lang="en-US" dirty="0" smtClean="0"/>
              <a:t>attribute &amp; partial </a:t>
            </a:r>
            <a:r>
              <a:rPr lang="en-US" dirty="0"/>
              <a:t>matching is </a:t>
            </a:r>
            <a:r>
              <a:rPr lang="en-US" dirty="0" smtClean="0"/>
              <a:t>used </a:t>
            </a:r>
          </a:p>
          <a:p>
            <a:r>
              <a:rPr lang="en-US" dirty="0" smtClean="0"/>
              <a:t>Multi-dimensional </a:t>
            </a:r>
            <a:r>
              <a:rPr lang="en-US" dirty="0"/>
              <a:t>structures with a single </a:t>
            </a:r>
            <a:r>
              <a:rPr lang="en-US" dirty="0" smtClean="0"/>
              <a:t>index: </a:t>
            </a:r>
            <a:r>
              <a:rPr lang="en-US" dirty="0"/>
              <a:t>x[[</a:t>
            </a:r>
            <a:r>
              <a:rPr lang="en-US" dirty="0" err="1"/>
              <a:t>i</a:t>
            </a:r>
            <a:r>
              <a:rPr lang="en-US" dirty="0"/>
              <a:t>]] or </a:t>
            </a:r>
            <a:r>
              <a:rPr lang="en-US" dirty="0" smtClean="0"/>
              <a:t>x[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return </a:t>
            </a:r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sequential element of </a:t>
            </a:r>
            <a:r>
              <a:rPr lang="en-US" dirty="0" smtClean="0"/>
              <a:t>x</a:t>
            </a:r>
            <a:endParaRPr lang="en-US" dirty="0"/>
          </a:p>
          <a:p>
            <a:r>
              <a:rPr lang="en-US" dirty="0" smtClean="0"/>
              <a:t>Lists: </a:t>
            </a:r>
          </a:p>
          <a:p>
            <a:pPr lvl="1"/>
            <a:r>
              <a:rPr lang="en-US" dirty="0" smtClean="0"/>
              <a:t>[[  select single element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returns a list of </a:t>
            </a:r>
            <a:r>
              <a:rPr lang="en-US" dirty="0" smtClean="0"/>
              <a:t>selected </a:t>
            </a:r>
            <a:r>
              <a:rPr lang="en-US" dirty="0"/>
              <a:t>elements.</a:t>
            </a:r>
          </a:p>
          <a:p>
            <a:r>
              <a:rPr lang="en-US" dirty="0" smtClean="0"/>
              <a:t>[[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only a single element to be selected using integer or character indices, </a:t>
            </a:r>
            <a:endParaRPr lang="en-US" dirty="0" smtClean="0"/>
          </a:p>
          <a:p>
            <a:r>
              <a:rPr lang="en-US" dirty="0" smtClean="0"/>
              <a:t>[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indexing by vectors. </a:t>
            </a:r>
          </a:p>
          <a:p>
            <a:r>
              <a:rPr lang="en-US" dirty="0" smtClean="0"/>
              <a:t>$: recursive </a:t>
            </a:r>
            <a:r>
              <a:rPr lang="en-US" dirty="0"/>
              <a:t>objects </a:t>
            </a:r>
            <a:r>
              <a:rPr lang="en-US" dirty="0" smtClean="0"/>
              <a:t>(lists </a:t>
            </a:r>
            <a:r>
              <a:rPr lang="en-US" dirty="0"/>
              <a:t>and </a:t>
            </a:r>
            <a:r>
              <a:rPr lang="en-US" dirty="0" err="1" smtClean="0"/>
              <a:t>data.frames</a:t>
            </a:r>
            <a:r>
              <a:rPr lang="en-US" dirty="0" smtClean="0"/>
              <a:t>). Only literal </a:t>
            </a:r>
            <a:r>
              <a:rPr lang="en-US" dirty="0"/>
              <a:t>character string or a symbol as the index. </a:t>
            </a:r>
            <a:r>
              <a:rPr lang="en-US" dirty="0" smtClean="0"/>
              <a:t>The </a:t>
            </a:r>
            <a:r>
              <a:rPr lang="en-US" dirty="0"/>
              <a:t>index is </a:t>
            </a:r>
            <a:r>
              <a:rPr lang="en-US" i="1" dirty="0"/>
              <a:t>not </a:t>
            </a:r>
            <a:r>
              <a:rPr lang="en-US" i="1" dirty="0" smtClean="0"/>
              <a:t>computable</a:t>
            </a:r>
            <a:r>
              <a:rPr lang="en-US" dirty="0" smtClean="0"/>
              <a:t>.  If you need </a:t>
            </a:r>
            <a:r>
              <a:rPr lang="en-US" dirty="0"/>
              <a:t>to evaluate an expression to find the index, use x[[expr]].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2125" y="315913"/>
            <a:ext cx="8313738" cy="722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Matrixes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0075863" cy="68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3425"/>
            <a:ext cx="10075863" cy="4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" y="123825"/>
            <a:ext cx="8942125" cy="6829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331" y="5915025"/>
            <a:ext cx="3352800" cy="103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6074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43" y="774123"/>
            <a:ext cx="661142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131" y="123825"/>
            <a:ext cx="7562033" cy="6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0075863" cy="54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introductory presentation</a:t>
            </a:r>
          </a:p>
          <a:p>
            <a:r>
              <a:rPr lang="en-US" dirty="0" smtClean="0"/>
              <a:t>Hands-on exercises</a:t>
            </a:r>
            <a:endParaRPr lang="en-US" dirty="0"/>
          </a:p>
          <a:p>
            <a:endParaRPr lang="en-US" dirty="0" smtClean="0"/>
          </a:p>
          <a:p>
            <a:r>
              <a:rPr lang="en-US" sz="4400" dirty="0" err="1" smtClean="0"/>
              <a:t>adamwilson.us</a:t>
            </a:r>
            <a:r>
              <a:rPr lang="en-US" sz="4400" dirty="0" smtClean="0"/>
              <a:t>/</a:t>
            </a:r>
            <a:r>
              <a:rPr lang="en-US" sz="4400" dirty="0" err="1" smtClean="0"/>
              <a:t>RDataScience</a:t>
            </a:r>
            <a:r>
              <a:rPr lang="en-US" sz="4400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131" y="4619625"/>
            <a:ext cx="3287145" cy="232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6638" y="6697157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0075863" cy="50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9225"/>
            <a:ext cx="10075863" cy="3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8625"/>
            <a:ext cx="10075863" cy="47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5"/>
            <a:ext cx="10075863" cy="415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7825"/>
            <a:ext cx="10075863" cy="10795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If statements and functions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52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32" y="316062"/>
            <a:ext cx="8601084" cy="722164"/>
          </a:xfrm>
        </p:spPr>
        <p:txBody>
          <a:bodyPr>
            <a:normAutofit fontScale="90000"/>
          </a:bodyPr>
          <a:lstStyle/>
          <a:p>
            <a:r>
              <a:rPr lang="en-US" smtClean="0"/>
              <a:t>Libraries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31" y="1343025"/>
            <a:ext cx="5915407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731" y="1266825"/>
            <a:ext cx="73884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401653"/>
            <a:ext cx="10075863" cy="47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Cheatsheets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https://www.rstudio.com/resources/cheatsheets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more cheat sheets summarizing R and related projects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" y="2562225"/>
            <a:ext cx="9609932" cy="2271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9791" y="5059062"/>
            <a:ext cx="371127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RMarkdown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Cheatsheet</a:t>
            </a:r>
            <a:r>
              <a:rPr lang="en-US" dirty="0" smtClean="0">
                <a:solidFill>
                  <a:schemeClr val="tx1"/>
                </a:solidFill>
              </a:rPr>
              <a:t> in Korean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31" y="1952625"/>
            <a:ext cx="9525000" cy="4038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Homework #1 Due Next Monday before class (8:30AM)</a:t>
            </a:r>
          </a:p>
          <a:p>
            <a:pPr algn="ctr"/>
            <a:r>
              <a:rPr lang="en-US" sz="3600" dirty="0" smtClean="0"/>
              <a:t>2 Attempts for First Homework </a:t>
            </a:r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/>
              <a:t>’Example’ Homework available</a:t>
            </a:r>
          </a:p>
          <a:p>
            <a:pPr algn="ctr"/>
            <a:r>
              <a:rPr lang="en-US" sz="3600" dirty="0" smtClean="0"/>
              <a:t>Find it in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5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2000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2391" y="7286625"/>
            <a:ext cx="6268063" cy="2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724025"/>
            <a:ext cx="931296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302866"/>
            <a:ext cx="9068277" cy="8877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Homework submitted in </a:t>
            </a:r>
            <a:r>
              <a:rPr lang="en-US" sz="4400" dirty="0" err="1" smtClean="0"/>
              <a:t>UBlearns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" y="1419225"/>
            <a:ext cx="8390731" cy="33884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2931" y="2790825"/>
            <a:ext cx="914400" cy="381000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401" y="4996697"/>
            <a:ext cx="930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</a:t>
            </a:r>
            <a:r>
              <a:rPr lang="en-US" smtClean="0">
                <a:solidFill>
                  <a:schemeClr val="tx1"/>
                </a:solidFill>
              </a:rPr>
              <a:t>questions: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Acceptable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Unacceptable</a:t>
            </a:r>
            <a:r>
              <a:rPr lang="en-US" dirty="0" err="1" smtClean="0">
                <a:solidFill>
                  <a:schemeClr val="tx1"/>
                </a:solidFill>
              </a:rPr>
              <a:t>:“</a:t>
            </a:r>
            <a:r>
              <a:rPr lang="en-US" dirty="0" err="1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</p:spTree>
    <p:extLst>
      <p:ext uri="{BB962C8B-B14F-4D97-AF65-F5344CB8AC3E}">
        <p14:creationId xmlns:p14="http://schemas.microsoft.com/office/powerpoint/2010/main" val="248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93" y="123825"/>
            <a:ext cx="9068277" cy="735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1" y="1038225"/>
            <a:ext cx="7924800" cy="5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495" y="3761445"/>
            <a:ext cx="4069582" cy="2876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9494" y="7118099"/>
            <a:ext cx="4296369" cy="398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Please interrupt!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up your screen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" y="1343025"/>
            <a:ext cx="953178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9331" y="5846028"/>
            <a:ext cx="483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Outputs </a:t>
            </a:r>
            <a:r>
              <a:rPr lang="en-US" altLang="en-US" sz="2400" smtClean="0">
                <a:solidFill>
                  <a:srgbClr val="FF0000"/>
                </a:solidFill>
              </a:rPr>
              <a:t>appear here, did you get what you wanted?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0331" y="2612266"/>
            <a:ext cx="432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Write code </a:t>
            </a:r>
            <a:r>
              <a:rPr lang="en-US" altLang="en-US" sz="2400" dirty="0" smtClean="0">
                <a:solidFill>
                  <a:srgbClr val="FF0000"/>
                </a:solidFill>
              </a:rPr>
              <a:t>here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629" y="3486883"/>
            <a:ext cx="448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Ctrl (or command)-R will run a </a:t>
            </a:r>
            <a:r>
              <a:rPr lang="en-US" altLang="en-US" sz="2400" smtClean="0">
                <a:solidFill>
                  <a:srgbClr val="FF0000"/>
                </a:solidFill>
              </a:rPr>
              <a:t>line (or </a:t>
            </a:r>
            <a:r>
              <a:rPr lang="en-US" altLang="en-US" sz="2400" dirty="0" smtClean="0">
                <a:solidFill>
                  <a:srgbClr val="FF0000"/>
                </a:solidFill>
              </a:rPr>
              <a:t>whatever </a:t>
            </a:r>
            <a:r>
              <a:rPr lang="en-US" altLang="en-US" sz="2400" smtClean="0">
                <a:solidFill>
                  <a:srgbClr val="FF0000"/>
                </a:solidFill>
              </a:rPr>
              <a:t>is highlighted)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21371" y="3705225"/>
            <a:ext cx="457200" cy="26670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5733907" y="2713759"/>
            <a:ext cx="964766" cy="36576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322986"/>
            <a:ext cx="8312587" cy="722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time to learn efficient flows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31" y="1343025"/>
            <a:ext cx="9220200" cy="5453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39" y="2315606"/>
            <a:ext cx="5009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code is your product!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5224" y="504251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 smtClean="0">
                <a:solidFill>
                  <a:srgbClr val="FF0000"/>
                </a:solidFill>
              </a:rPr>
              <a:t>Your outputs are ephemeral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1" y="120362"/>
            <a:ext cx="2733914" cy="107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1531" y="3476625"/>
            <a:ext cx="18473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4531" y="26843"/>
            <a:ext cx="8763000" cy="68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47"/>
          <a:stretch/>
        </p:blipFill>
        <p:spPr>
          <a:xfrm>
            <a:off x="29513" y="1266825"/>
            <a:ext cx="9735295" cy="5181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331" y="352425"/>
            <a:ext cx="9677400" cy="722164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RStudio</a:t>
            </a:r>
            <a:r>
              <a:rPr lang="en-US" sz="3600" dirty="0" smtClean="0"/>
              <a:t> Keyboard shortcuts for (nearly) everything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99331" y="6448425"/>
            <a:ext cx="848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Focus on use of ctrl (command) -R for sending code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 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“Programming ought to be regarded as an integral part of effective and responsible data analysis”</a:t>
            </a:r>
          </a:p>
          <a:p>
            <a:r>
              <a:rPr lang="en-US" altLang="en-US" sz="1800" dirty="0"/>
              <a:t>       	 - </a:t>
            </a:r>
            <a:r>
              <a:rPr lang="en-US" altLang="en-US" sz="1800" dirty="0" err="1" smtClean="0"/>
              <a:t>Venables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and Ripley. 1999.  </a:t>
            </a:r>
            <a:r>
              <a:rPr lang="en-US" altLang="en-US" sz="1800" b="1" dirty="0"/>
              <a:t>S </a:t>
            </a:r>
            <a:r>
              <a:rPr lang="en-US" altLang="en-US" sz="1800" b="1" dirty="0" smtClean="0"/>
              <a:t>Programming</a:t>
            </a:r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 smtClean="0"/>
          </a:p>
          <a:p>
            <a:endParaRPr lang="en-US" altLang="en-US" sz="1800" b="1" dirty="0"/>
          </a:p>
          <a:p>
            <a:endParaRPr lang="en-US" altLang="en-US" sz="1800" b="1" dirty="0"/>
          </a:p>
          <a:p>
            <a:pPr algn="ctr"/>
            <a:r>
              <a:rPr lang="en-US" altLang="en-US" sz="3600" b="1" dirty="0" smtClean="0"/>
              <a:t>You can figure it out!</a:t>
            </a:r>
            <a:endParaRPr lang="en-US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table ‘named’ iris.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06827" y="4238625"/>
            <a:ext cx="8312588" cy="2233681"/>
          </a:xfrm>
        </p:spPr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mean(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iris$Sepal.Width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filter(iris,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&lt;4.9) 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iris$Sepal.Length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iris$Petal.Length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50342"/>
              </p:ext>
            </p:extLst>
          </p:nvPr>
        </p:nvGraphicFramePr>
        <p:xfrm>
          <a:off x="1151731" y="1419225"/>
          <a:ext cx="69038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269746"/>
                <a:gridCol w="1193673"/>
                <a:gridCol w="1229550"/>
                <a:gridCol w="1153478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Petal.Width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Species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setosa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32" y="316062"/>
            <a:ext cx="8753484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It won’t take long before you can ‘read’ this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731" y="1263943"/>
            <a:ext cx="9296400" cy="5489282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gam(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present~s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(X_CEN,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Y_CEN),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data=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family="binomial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preds.space.only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           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="response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"))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resid.space.only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&lt;- residuals(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space.only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finch$space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space.only,type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="terms")) 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finch@data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y,z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=space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map_id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id)) </a:t>
            </a:r>
            <a:r>
              <a:rPr lang="en-US" sz="1800">
                <a:latin typeface="Courier New" charset="0"/>
                <a:ea typeface="Courier New" charset="0"/>
                <a:cs typeface="Courier New" charset="0"/>
              </a:rPr>
              <a:t>+ 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(fill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space), map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(col=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as.logical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(present)))+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expand_limits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pfinch$long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    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pfinch$lat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)+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scale_fill_gradientn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colours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darkblue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blue","grey","yellow","orange","red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"))+ 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scale_color_manual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(values=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transparent","black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"),name="Present")+ 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coord_equal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65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931" y="1343025"/>
            <a:ext cx="94483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and destroying objects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FEE"/>
              </a:clrFrom>
              <a:clrTo>
                <a:srgbClr val="EEEF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31" y="1343025"/>
            <a:ext cx="574643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6856001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6784</TotalTime>
  <Words>328</Words>
  <Application>Microsoft Macintosh PowerPoint</Application>
  <PresentationFormat>Custom</PresentationFormat>
  <Paragraphs>116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Courier New</vt:lpstr>
      <vt:lpstr>ＭＳ Ｐゴシック</vt:lpstr>
      <vt:lpstr>Times New Roman</vt:lpstr>
      <vt:lpstr>Wingdings</vt:lpstr>
      <vt:lpstr>Arial</vt:lpstr>
      <vt:lpstr>Retrospect</vt:lpstr>
      <vt:lpstr>Spatial environmental data analysis with R GEO 503</vt:lpstr>
      <vt:lpstr>Agenda</vt:lpstr>
      <vt:lpstr>Data Science?</vt:lpstr>
      <vt:lpstr>On programming</vt:lpstr>
      <vt:lpstr>A table ‘named’ iris.</vt:lpstr>
      <vt:lpstr>It won’t take long before you can ‘read’ this…</vt:lpstr>
      <vt:lpstr>Data Types</vt:lpstr>
      <vt:lpstr>Creating and destroying objects</vt:lpstr>
      <vt:lpstr>Vectors</vt:lpstr>
      <vt:lpstr>PowerPoint Presentation</vt:lpstr>
      <vt:lpstr>PowerPoint Presentation</vt:lpstr>
      <vt:lpstr>Working with Matrixes (matrices) </vt:lpstr>
      <vt:lpstr>3 Basic indexing operators</vt:lpstr>
      <vt:lpstr>Working with Matrixes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statements and functions</vt:lpstr>
      <vt:lpstr>Libraries</vt:lpstr>
      <vt:lpstr>Working Directory</vt:lpstr>
      <vt:lpstr>PowerPoint Presentation</vt:lpstr>
      <vt:lpstr>Cheatsheets</vt:lpstr>
      <vt:lpstr>Homework Notes</vt:lpstr>
      <vt:lpstr>Homeworks</vt:lpstr>
      <vt:lpstr>Homework submitted in UBlearns</vt:lpstr>
      <vt:lpstr>Homework format</vt:lpstr>
      <vt:lpstr>R Introduction</vt:lpstr>
      <vt:lpstr>Set up your screen</vt:lpstr>
      <vt:lpstr>Take time to learn efficient flows…</vt:lpstr>
      <vt:lpstr>Take time to learn efficient flows…</vt:lpstr>
      <vt:lpstr>PowerPoint Presentation</vt:lpstr>
      <vt:lpstr>RStudio Keyboard shortcuts for (nearly) everything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191</cp:revision>
  <cp:lastPrinted>2016-09-11T18:55:44Z</cp:lastPrinted>
  <dcterms:modified xsi:type="dcterms:W3CDTF">2016-09-20T20:15:39Z</dcterms:modified>
</cp:coreProperties>
</file>